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Fira Sans"/>
      <p:bold r:id="rId29"/>
      <p:boldItalic r:id="rId30"/>
    </p:embeddedFont>
    <p:embeddedFont>
      <p:font typeface="Comforta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mfortaa-regular.fntdata"/><Relationship Id="rId30" Type="http://schemas.openxmlformats.org/officeDocument/2006/relationships/font" Target="fonts/Fira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mforta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jpg>
</file>

<file path=ppt/media/image21.gif>
</file>

<file path=ppt/media/image22.gif>
</file>

<file path=ppt/media/image23.gif>
</file>

<file path=ppt/media/image24.gif>
</file>

<file path=ppt/media/image25.png>
</file>

<file path=ppt/media/image26.gif>
</file>

<file path=ppt/media/image27.png>
</file>

<file path=ppt/media/image28.jpg>
</file>

<file path=ppt/media/image3.jpg>
</file>

<file path=ppt/media/image4.png>
</file>

<file path=ppt/media/image5.gif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eb64dfa6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eb64dfa6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eb64dfa6b_0_1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gdeb64dfa6b_0_1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eb64dfa6b_0_2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deb64dfa6b_0_2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deb64dfa6b_0_3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deb64dfa6b_0_3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eb64dfa6b_0_3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deb64dfa6b_0_3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eb64dfa6b_0_3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deb64dfa6b_0_3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64dfa6b_0_3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deb64dfa6b_0_3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eb64dfa6b_0_3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deb64dfa6b_0_3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eb64dfa6b_0_3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7" name="Google Shape;217;gdeb64dfa6b_0_3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eb64dfa6b_0_3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deb64dfa6b_0_3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eb64dfa6b_0_4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deb64dfa6b_0_4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eb64dfa6b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eb64dfa6b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eb64dfa6b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eb64dfa6b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b64dfa6b_0_1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eb64dfa6b_0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eb64dfa6b_0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eb64dfa6b_0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eb64dfa6b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deb64dfa6b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eb64dfa6b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deb64dfa6b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eb64dfa6b_0_1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deb64dfa6b_0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eb64dfa6b_0_1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gdeb64dfa6b_0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9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gif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3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26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image" Target="../media/image25.png"/><Relationship Id="rId5" Type="http://schemas.openxmlformats.org/officeDocument/2006/relationships/image" Target="../media/image2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10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 b="3312" l="7455" r="47306" t="2861"/>
          <a:stretch/>
        </p:blipFill>
        <p:spPr>
          <a:xfrm>
            <a:off x="0" y="0"/>
            <a:ext cx="42005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 rotWithShape="1">
          <a:blip r:embed="rId5">
            <a:alphaModFix/>
          </a:blip>
          <a:srcRect b="6219" l="6242" r="15535" t="75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/>
        </p:nvSpPr>
        <p:spPr>
          <a:xfrm>
            <a:off x="4264819" y="814088"/>
            <a:ext cx="4675200" cy="3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solidFill>
                  <a:srgbClr val="FFFFFF"/>
                </a:solidFill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ЯКЩО Є М’ЯКІ, ОТЖЕ Є І “ТВЕРДІ”?</a:t>
            </a:r>
            <a:endParaRPr b="1" sz="34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1"/>
                </a:solidFill>
                <a:highlight>
                  <a:srgbClr val="F1C232"/>
                </a:highlight>
              </a:rPr>
              <a:t>Hard Skills</a:t>
            </a:r>
            <a:r>
              <a:rPr b="1" lang="uk" sz="1500">
                <a:solidFill>
                  <a:schemeClr val="dk1"/>
                </a:solidFill>
              </a:rPr>
              <a:t> – включають в себе технічні навички і вміння виконувати певні функціональні завдання.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500">
                <a:solidFill>
                  <a:schemeClr val="dk1"/>
                </a:solidFill>
              </a:rPr>
              <a:t>Hard Skills допоможуть вам пройти інтерв’ю, а ось Soft Skills допоможуть пройти інтерв’ю і зберегти роботу, або навіть створити свою власну компанію.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5719475" y="2317250"/>
            <a:ext cx="33081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ОСЬ ЯКІ ВІДОМІ НАМ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6"/>
          <p:cNvSpPr txBox="1"/>
          <p:nvPr/>
        </p:nvSpPr>
        <p:spPr>
          <a:xfrm>
            <a:off x="80350" y="458375"/>
            <a:ext cx="81594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ПРОФЕСІЇ В ІТ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1" name="Google Shape;151;p26"/>
          <p:cNvGrpSpPr/>
          <p:nvPr/>
        </p:nvGrpSpPr>
        <p:grpSpPr>
          <a:xfrm>
            <a:off x="107151" y="1279172"/>
            <a:ext cx="6027107" cy="3550730"/>
            <a:chOff x="1004225" y="88600"/>
            <a:chExt cx="10313325" cy="6482984"/>
          </a:xfrm>
        </p:grpSpPr>
        <p:sp>
          <p:nvSpPr>
            <p:cNvPr id="152" name="Google Shape;152;p26"/>
            <p:cNvSpPr/>
            <p:nvPr/>
          </p:nvSpPr>
          <p:spPr>
            <a:xfrm>
              <a:off x="4499625" y="2103400"/>
              <a:ext cx="2466000" cy="2280900"/>
            </a:xfrm>
            <a:prstGeom prst="ellipse">
              <a:avLst/>
            </a:prstGeom>
            <a:solidFill>
              <a:srgbClr val="FFFFFF"/>
            </a:solidFill>
            <a:ln cap="flat" cmpd="sng" w="15240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uk" sz="3600">
                  <a:latin typeface="Roboto"/>
                  <a:ea typeface="Roboto"/>
                  <a:cs typeface="Roboto"/>
                  <a:sym typeface="Roboto"/>
                </a:rPr>
                <a:t> IT </a:t>
              </a: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професії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1053500" y="1178525"/>
              <a:ext cx="2765400" cy="1919700"/>
            </a:xfrm>
            <a:prstGeom prst="ellipse">
              <a:avLst/>
            </a:prstGeom>
            <a:solidFill>
              <a:srgbClr val="F8A185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Підтримка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3844275" y="88600"/>
              <a:ext cx="2582700" cy="1704300"/>
            </a:xfrm>
            <a:prstGeom prst="ellipse">
              <a:avLst/>
            </a:prstGeom>
            <a:solidFill>
              <a:srgbClr val="1274BB">
                <a:alpha val="2431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Human</a:t>
              </a:r>
              <a:br>
                <a:rPr b="1" lang="uk" sz="1200">
                  <a:latin typeface="Roboto"/>
                  <a:ea typeface="Roboto"/>
                  <a:cs typeface="Roboto"/>
                  <a:sym typeface="Roboto"/>
                </a:rPr>
              </a:b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Resources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(людські ресурси)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26"/>
            <p:cNvSpPr/>
            <p:nvPr/>
          </p:nvSpPr>
          <p:spPr>
            <a:xfrm>
              <a:off x="7382750" y="562400"/>
              <a:ext cx="2765400" cy="2078700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Розробка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1" sz="24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6" name="Google Shape;156;p26"/>
            <p:cNvSpPr/>
            <p:nvPr/>
          </p:nvSpPr>
          <p:spPr>
            <a:xfrm>
              <a:off x="1004225" y="3652250"/>
              <a:ext cx="2466000" cy="2185200"/>
            </a:xfrm>
            <a:prstGeom prst="ellips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Тестування (QA)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4054500" y="4924925"/>
              <a:ext cx="1416900" cy="1365900"/>
            </a:xfrm>
            <a:prstGeom prst="ellipse">
              <a:avLst/>
            </a:prstGeom>
            <a:solidFill>
              <a:srgbClr val="EAD1D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Дизайн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6574736" y="4492884"/>
              <a:ext cx="2632200" cy="20787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Менеджмент - управління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26"/>
            <p:cNvSpPr/>
            <p:nvPr/>
          </p:nvSpPr>
          <p:spPr>
            <a:xfrm>
              <a:off x="8685350" y="2867000"/>
              <a:ext cx="2632200" cy="1919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lang="uk" sz="1200">
                  <a:latin typeface="Roboto"/>
                  <a:ea typeface="Roboto"/>
                  <a:cs typeface="Roboto"/>
                  <a:sym typeface="Roboto"/>
                </a:rPr>
                <a:t>Маркетинг - просування і реклама</a:t>
              </a:r>
              <a:endParaRPr b="1" i="0" sz="1200" u="none" cap="none" strike="noStrike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60" name="Google Shape;160;p26"/>
            <p:cNvCxnSpPr>
              <a:stCxn id="152" idx="7"/>
            </p:cNvCxnSpPr>
            <p:nvPr/>
          </p:nvCxnSpPr>
          <p:spPr>
            <a:xfrm flipH="1" rot="10800000">
              <a:off x="6604488" y="2025830"/>
              <a:ext cx="657000" cy="4116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6"/>
            <p:cNvCxnSpPr>
              <a:stCxn id="152" idx="6"/>
            </p:cNvCxnSpPr>
            <p:nvPr/>
          </p:nvCxnSpPr>
          <p:spPr>
            <a:xfrm>
              <a:off x="6965625" y="3243850"/>
              <a:ext cx="1552500" cy="2559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26"/>
            <p:cNvCxnSpPr/>
            <p:nvPr/>
          </p:nvCxnSpPr>
          <p:spPr>
            <a:xfrm>
              <a:off x="6574725" y="4102500"/>
              <a:ext cx="438300" cy="3438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26"/>
            <p:cNvCxnSpPr/>
            <p:nvPr/>
          </p:nvCxnSpPr>
          <p:spPr>
            <a:xfrm flipH="1">
              <a:off x="4996050" y="4316950"/>
              <a:ext cx="195000" cy="393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4" name="Google Shape;164;p26"/>
            <p:cNvCxnSpPr/>
            <p:nvPr/>
          </p:nvCxnSpPr>
          <p:spPr>
            <a:xfrm flipH="1">
              <a:off x="3491025" y="3630350"/>
              <a:ext cx="1008600" cy="4590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" name="Google Shape;165;p26"/>
            <p:cNvCxnSpPr/>
            <p:nvPr/>
          </p:nvCxnSpPr>
          <p:spPr>
            <a:xfrm rot="10800000">
              <a:off x="3878925" y="2615300"/>
              <a:ext cx="620700" cy="2517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26"/>
            <p:cNvCxnSpPr/>
            <p:nvPr/>
          </p:nvCxnSpPr>
          <p:spPr>
            <a:xfrm rot="10800000">
              <a:off x="5213300" y="1792900"/>
              <a:ext cx="105900" cy="310500"/>
            </a:xfrm>
            <a:prstGeom prst="straightConnector1">
              <a:avLst/>
            </a:prstGeom>
            <a:noFill/>
            <a:ln cap="flat" cmpd="sng" w="76200">
              <a:solidFill>
                <a:srgbClr val="FFC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33373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7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РОЗРОБКА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7"/>
          <p:cNvSpPr txBox="1"/>
          <p:nvPr/>
        </p:nvSpPr>
        <p:spPr>
          <a:xfrm>
            <a:off x="3498100" y="1372925"/>
            <a:ext cx="5910600" cy="30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ігор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Web-розробник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мобільних додатків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Розробник віртуальної реальності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AI розробник (штучний інтелект)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/>
        </p:nvSpPr>
        <p:spPr>
          <a:xfrm>
            <a:off x="-435350" y="45837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ТЕСТУВАЛЬНИК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Testing гифки, анимированные GIF изображения testing - скачать гиф картинки  на GIFER" id="183" name="Google Shape;183;p28"/>
          <p:cNvPicPr preferRelativeResize="0"/>
          <p:nvPr/>
        </p:nvPicPr>
        <p:blipFill rotWithShape="1">
          <a:blip r:embed="rId5">
            <a:alphaModFix/>
          </a:blip>
          <a:srcRect b="0" l="8956" r="7807" t="0"/>
          <a:stretch/>
        </p:blipFill>
        <p:spPr>
          <a:xfrm>
            <a:off x="0" y="1156700"/>
            <a:ext cx="5357825" cy="375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8"/>
          <p:cNvSpPr txBox="1"/>
          <p:nvPr/>
        </p:nvSpPr>
        <p:spPr>
          <a:xfrm>
            <a:off x="5665875" y="1411200"/>
            <a:ext cx="3478200" cy="30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000"/>
              <a:buFont typeface="Roboto"/>
              <a:buChar char="●"/>
            </a:pPr>
            <a:r>
              <a:rPr lang="uk" sz="20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МАНУАЛЬНЕ</a:t>
            </a:r>
            <a:endParaRPr sz="20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Roboto"/>
              <a:buChar char="●"/>
            </a:pPr>
            <a:r>
              <a:rPr lang="uk" sz="20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АВТОМАТИЗОВАНЕ</a:t>
            </a:r>
            <a:endParaRPr sz="20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9"/>
          <p:cNvGrpSpPr/>
          <p:nvPr/>
        </p:nvGrpSpPr>
        <p:grpSpPr>
          <a:xfrm>
            <a:off x="0" y="-323850"/>
            <a:ext cx="9170380" cy="5667623"/>
            <a:chOff x="0" y="1"/>
            <a:chExt cx="9163050" cy="5143500"/>
          </a:xfrm>
        </p:grpSpPr>
        <p:pic>
          <p:nvPicPr>
            <p:cNvPr descr="Encontro Design GIFs - Get the best GIF on GIPHY" id="190" name="Google Shape;190;p29"/>
            <p:cNvPicPr preferRelativeResize="0"/>
            <p:nvPr/>
          </p:nvPicPr>
          <p:blipFill rotWithShape="1">
            <a:blip r:embed="rId3">
              <a:alphaModFix/>
            </a:blip>
            <a:srcRect b="39943" l="488" r="81298" t="35157"/>
            <a:stretch/>
          </p:blipFill>
          <p:spPr>
            <a:xfrm>
              <a:off x="0" y="1"/>
              <a:ext cx="3467100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Encontro Design GIFs - Get the best GIF on GIPHY" id="191" name="Google Shape;191;p29"/>
            <p:cNvPicPr preferRelativeResize="0"/>
            <p:nvPr/>
          </p:nvPicPr>
          <p:blipFill rotWithShape="1">
            <a:blip r:embed="rId3">
              <a:alphaModFix/>
            </a:blip>
            <a:srcRect b="30441" l="4490" r="81299" t="25202"/>
            <a:stretch/>
          </p:blipFill>
          <p:spPr>
            <a:xfrm rot="-5400000">
              <a:off x="3228988" y="-809612"/>
              <a:ext cx="2705075" cy="9163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Encontro Design GIFs - Get the best GIF on GIPHY" id="192" name="Google Shape;192;p29"/>
            <p:cNvPicPr preferRelativeResize="0"/>
            <p:nvPr/>
          </p:nvPicPr>
          <p:blipFill rotWithShape="1">
            <a:blip r:embed="rId3">
              <a:alphaModFix/>
            </a:blip>
            <a:srcRect b="23344" l="292" r="13596" t="20402"/>
            <a:stretch/>
          </p:blipFill>
          <p:spPr>
            <a:xfrm>
              <a:off x="3076400" y="723250"/>
              <a:ext cx="6067600" cy="39637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3" name="Google Shape;193;p29"/>
          <p:cNvPicPr preferRelativeResize="0"/>
          <p:nvPr/>
        </p:nvPicPr>
        <p:blipFill rotWithShape="1">
          <a:blip r:embed="rId4">
            <a:alphaModFix/>
          </a:blip>
          <a:srcRect b="8248" l="0" r="9090" t="0"/>
          <a:stretch/>
        </p:blipFill>
        <p:spPr>
          <a:xfrm>
            <a:off x="0" y="0"/>
            <a:ext cx="9170175" cy="5286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26600" y="1372925"/>
            <a:ext cx="5878800" cy="30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UX -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UI -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Visual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900"/>
              <a:buFont typeface="Roboto"/>
              <a:buChar char="●"/>
            </a:pPr>
            <a:r>
              <a:rPr lang="uk" sz="2900">
                <a:solidFill>
                  <a:srgbClr val="66666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3D дизайнер</a:t>
            </a:r>
            <a:endParaRPr sz="2900">
              <a:solidFill>
                <a:srgbClr val="66666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5" name="Google Shape;195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ДИЗАЙН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0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ПІДТРИМКА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Лучшие Tradiecom Support GIF | Gfycat" id="204" name="Google Shape;20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51900"/>
            <a:ext cx="4696999" cy="35227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/>
          <p:nvPr/>
        </p:nvSpPr>
        <p:spPr>
          <a:xfrm>
            <a:off x="3897800" y="1647525"/>
            <a:ext cx="5511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Служба підтримки клієнтів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Технічна підтримка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Системний адміністратор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Адміністратор сайту</a:t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HR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HR manager animation by Marina Rakhimova | Hr management, Motion design  animation, Motion design" id="213" name="Google Shape;21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" y="1426575"/>
            <a:ext cx="4429067" cy="33218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1"/>
          <p:cNvSpPr txBox="1"/>
          <p:nvPr/>
        </p:nvSpPr>
        <p:spPr>
          <a:xfrm>
            <a:off x="4781850" y="1647525"/>
            <a:ext cx="46269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Hr-менеджер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Рекрутер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Researcher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Менеджер талантів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Тренер / тренер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MANAGEMENT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Better Knowledge Management Means Better Customer Service GIF | Gfycat" id="222" name="Google Shape;222;p32"/>
          <p:cNvPicPr preferRelativeResize="0"/>
          <p:nvPr/>
        </p:nvPicPr>
        <p:blipFill rotWithShape="1">
          <a:blip r:embed="rId5">
            <a:alphaModFix/>
          </a:blip>
          <a:srcRect b="0" l="13141" r="0" t="0"/>
          <a:stretch/>
        </p:blipFill>
        <p:spPr>
          <a:xfrm>
            <a:off x="0" y="1672250"/>
            <a:ext cx="4516250" cy="275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2"/>
          <p:cNvSpPr txBox="1"/>
          <p:nvPr/>
        </p:nvSpPr>
        <p:spPr>
          <a:xfrm>
            <a:off x="3897800" y="1647525"/>
            <a:ext cx="5511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СTО (Chief Technical Officer)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Керівник проекту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Менеджер з продуктів</a:t>
            </a:r>
            <a:endParaRPr sz="24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2400">
                <a:solidFill>
                  <a:srgbClr val="666666"/>
                </a:solidFill>
              </a:rPr>
              <a:t>Тім-лід 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3"/>
          <p:cNvSpPr txBox="1"/>
          <p:nvPr/>
        </p:nvSpPr>
        <p:spPr>
          <a:xfrm>
            <a:off x="-107175" y="796975"/>
            <a:ext cx="8896200" cy="12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MARKETING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Escala Humana GIFs - Get the best GIF on GIPHY" id="231" name="Google Shape;23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50" y="1433350"/>
            <a:ext cx="4572000" cy="3261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3"/>
          <p:cNvSpPr txBox="1"/>
          <p:nvPr/>
        </p:nvSpPr>
        <p:spPr>
          <a:xfrm>
            <a:off x="4406800" y="1808250"/>
            <a:ext cx="5002200" cy="26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Акаунт менеджер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Менеджер з продажів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SEO спеціаліст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PR менеджер</a:t>
            </a:r>
            <a:endParaRPr sz="1600">
              <a:solidFill>
                <a:srgbClr val="666666"/>
              </a:solidFill>
            </a:endParaRPr>
          </a:p>
          <a:p>
            <a:pPr indent="-3302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16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Менеджер із залучення клієнтів</a:t>
            </a:r>
            <a:endParaRPr sz="1600">
              <a:solidFill>
                <a:srgbClr val="666666"/>
              </a:solidFill>
            </a:endParaRPr>
          </a:p>
          <a:p>
            <a:pPr indent="-38100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Clr>
                <a:srgbClr val="FDAF43"/>
              </a:buClr>
              <a:buSzPts val="2400"/>
              <a:buFont typeface="Roboto"/>
              <a:buChar char="●"/>
            </a:pPr>
            <a:r>
              <a:rPr lang="uk" sz="1600">
                <a:solidFill>
                  <a:srgbClr val="666666"/>
                </a:solidFill>
              </a:rPr>
              <a:t>SMM Спеціаліст</a:t>
            </a:r>
            <a:r>
              <a:rPr lang="uk" sz="2400">
                <a:solidFill>
                  <a:srgbClr val="666666"/>
                </a:solidFill>
              </a:rPr>
              <a:t> </a:t>
            </a:r>
            <a:endParaRPr sz="2400">
              <a:solidFill>
                <a:srgbClr val="666666"/>
              </a:solidFill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2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4"/>
          <p:cNvSpPr txBox="1"/>
          <p:nvPr/>
        </p:nvSpPr>
        <p:spPr>
          <a:xfrm>
            <a:off x="609600" y="704288"/>
            <a:ext cx="71139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1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KAHOOOOOOOOOOOT</a:t>
            </a:r>
            <a:endParaRPr b="1" sz="31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ahoot: приложение для создания образовательных тестов, игр и викторин" id="240" name="Google Shape;24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75" y="1399699"/>
            <a:ext cx="5834076" cy="32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 txBox="1"/>
          <p:nvPr/>
        </p:nvSpPr>
        <p:spPr>
          <a:xfrm>
            <a:off x="5351125" y="2571750"/>
            <a:ext cx="39849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</a:rPr>
              <a:t>ПРИГОТУЙТЕСЯ</a:t>
            </a:r>
            <a:endParaRPr b="1" sz="32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Модуль </a:t>
            </a:r>
            <a:r>
              <a:rPr lang="uk" sz="3000">
                <a:latin typeface="Fira Sans"/>
                <a:ea typeface="Fira Sans"/>
                <a:cs typeface="Fira Sans"/>
                <a:sym typeface="Fira Sans"/>
              </a:rPr>
              <a:t>1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:</a:t>
            </a:r>
            <a:r>
              <a:rPr lang="uk" sz="3000">
                <a:latin typeface="Fira Sans"/>
                <a:ea typeface="Fira Sans"/>
                <a:cs typeface="Fira Sans"/>
                <a:sym typeface="Fira Sans"/>
              </a:rPr>
              <a:t> Світ ІТ</a:t>
            </a:r>
            <a:endParaRPr b="0" i="0" sz="3000" u="none" cap="none" strike="noStrike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3351870" y="2914869"/>
            <a:ext cx="20517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100"/>
              <a:buFont typeface="Arial"/>
              <a:buNone/>
            </a:pPr>
            <a:r>
              <a:rPr lang="uk" sz="1400">
                <a:latin typeface="Roboto"/>
                <a:ea typeface="Roboto"/>
                <a:cs typeface="Roboto"/>
                <a:sym typeface="Roboto"/>
              </a:rPr>
              <a:t>З</a:t>
            </a:r>
            <a:r>
              <a:rPr lang="uk">
                <a:latin typeface="Roboto"/>
                <a:ea typeface="Roboto"/>
                <a:cs typeface="Roboto"/>
                <a:sym typeface="Roboto"/>
              </a:rPr>
              <a:t>акріплення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9006" l="5027" r="16534" t="91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7625" y="1502325"/>
            <a:ext cx="3461700" cy="2898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/>
        </p:nvSpPr>
        <p:spPr>
          <a:xfrm>
            <a:off x="2327063" y="458381"/>
            <a:ext cx="41667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i="0" lang="uk" sz="3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Правила GoITeens</a:t>
            </a:r>
            <a:endParaRPr b="1" i="0" sz="3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/>
        </p:nvSpPr>
        <p:spPr>
          <a:xfrm>
            <a:off x="3779325" y="1208325"/>
            <a:ext cx="5364600" cy="3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-2794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Поважайте одногрупників.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Правило піднятої руки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Всілякого роду малювання та коментування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на екрані викладача заборонені.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Відео має бути включеним на початку заняття і вимикатись вкінці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uk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Якщо говорить один, решта мовчать. Всім буде надане слово.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9"/>
          <p:cNvSpPr txBox="1"/>
          <p:nvPr/>
        </p:nvSpPr>
        <p:spPr>
          <a:xfrm>
            <a:off x="3040550" y="636250"/>
            <a:ext cx="18150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3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УСПІХ</a:t>
            </a:r>
            <a:endParaRPr b="1" sz="43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33475" y="3201300"/>
            <a:ext cx="9110400" cy="19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FFFFF"/>
                </a:highlight>
              </a:rPr>
              <a:t>ЩО ЦЕ</a:t>
            </a:r>
            <a:endParaRPr b="1"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ДЕ ЙОГО ВЗЯТИ</a:t>
            </a:r>
            <a:endParaRPr b="1" sz="26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СКІЛЬКИ ЙОГО ПОТРІБНО</a:t>
            </a:r>
            <a:endParaRPr b="1" sz="26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ЧИ ВІН ДЛЯ ВСІХ ОДНАКОВИЙ? </a:t>
            </a:r>
            <a:endParaRPr b="1" sz="26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Добиться успеха гифки, анимированные GIF изображения добиться успеха -  скачать гиф картинки на GIFER" id="88" name="Google Shape;8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6425" y="1385675"/>
            <a:ext cx="5592200" cy="267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УСПІХ В БУДЬ ЯКІЙ СПРАВІ СКЛАДАЄТЬСЯ З: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Jerax GIFs - Get the best GIF on GIPHY" id="96" name="Google Shape;9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2875" y="1748000"/>
            <a:ext cx="2388700" cy="23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0" y="2202300"/>
            <a:ext cx="302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SOFT SKILLS</a:t>
            </a:r>
            <a:endParaRPr b="1" sz="36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20"/>
          <p:cNvSpPr txBox="1"/>
          <p:nvPr/>
        </p:nvSpPr>
        <p:spPr>
          <a:xfrm>
            <a:off x="5567475" y="2249175"/>
            <a:ext cx="302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rgbClr val="F1C23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HARD SKILLS</a:t>
            </a:r>
            <a:endParaRPr b="1" sz="3600">
              <a:solidFill>
                <a:srgbClr val="F1C23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21"/>
          <p:cNvGrpSpPr/>
          <p:nvPr/>
        </p:nvGrpSpPr>
        <p:grpSpPr>
          <a:xfrm>
            <a:off x="-579100" y="1935500"/>
            <a:ext cx="9941900" cy="3208000"/>
            <a:chOff x="-579100" y="1935500"/>
            <a:chExt cx="9941900" cy="3208000"/>
          </a:xfrm>
        </p:grpSpPr>
        <p:pic>
          <p:nvPicPr>
            <p:cNvPr descr="GIFs" id="104" name="Google Shape;104;p21"/>
            <p:cNvPicPr preferRelativeResize="0"/>
            <p:nvPr/>
          </p:nvPicPr>
          <p:blipFill rotWithShape="1">
            <a:blip r:embed="rId3">
              <a:alphaModFix/>
            </a:blip>
            <a:srcRect b="0" l="29059" r="30557" t="12869"/>
            <a:stretch/>
          </p:blipFill>
          <p:spPr>
            <a:xfrm>
              <a:off x="3415600" y="1935500"/>
              <a:ext cx="1982400" cy="320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IFs" id="105" name="Google Shape;105;p21"/>
            <p:cNvPicPr preferRelativeResize="0"/>
            <p:nvPr/>
          </p:nvPicPr>
          <p:blipFill rotWithShape="1">
            <a:blip r:embed="rId3">
              <a:alphaModFix/>
            </a:blip>
            <a:srcRect b="0" l="29059" r="30557" t="12869"/>
            <a:stretch/>
          </p:blipFill>
          <p:spPr>
            <a:xfrm>
              <a:off x="1418250" y="1935500"/>
              <a:ext cx="1982400" cy="320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IFs" id="106" name="Google Shape;106;p21"/>
            <p:cNvPicPr preferRelativeResize="0"/>
            <p:nvPr/>
          </p:nvPicPr>
          <p:blipFill rotWithShape="1">
            <a:blip r:embed="rId3">
              <a:alphaModFix/>
            </a:blip>
            <a:srcRect b="0" l="29059" r="30557" t="12869"/>
            <a:stretch/>
          </p:blipFill>
          <p:spPr>
            <a:xfrm>
              <a:off x="5398000" y="1935500"/>
              <a:ext cx="1982400" cy="320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IFs" id="107" name="Google Shape;107;p21"/>
            <p:cNvPicPr preferRelativeResize="0"/>
            <p:nvPr/>
          </p:nvPicPr>
          <p:blipFill rotWithShape="1">
            <a:blip r:embed="rId3">
              <a:alphaModFix/>
            </a:blip>
            <a:srcRect b="0" l="29059" r="30557" t="12869"/>
            <a:stretch/>
          </p:blipFill>
          <p:spPr>
            <a:xfrm>
              <a:off x="7380400" y="1935500"/>
              <a:ext cx="1982400" cy="320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GIFs" id="108" name="Google Shape;108;p21"/>
            <p:cNvPicPr preferRelativeResize="0"/>
            <p:nvPr/>
          </p:nvPicPr>
          <p:blipFill rotWithShape="1">
            <a:blip r:embed="rId3">
              <a:alphaModFix/>
            </a:blip>
            <a:srcRect b="0" l="29059" r="30557" t="12869"/>
            <a:stretch/>
          </p:blipFill>
          <p:spPr>
            <a:xfrm>
              <a:off x="-579100" y="1935500"/>
              <a:ext cx="1982400" cy="320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9" name="Google Shape;109;p21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ТА ВАШОЇ 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OSOBYSTOSTI</a:t>
            </a:r>
            <a:endParaRPr b="1" sz="46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ОСОБИСТІСТЬ</a:t>
            </a:r>
            <a:endParaRPr b="1" sz="39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0" y="1239000"/>
            <a:ext cx="90816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2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ВСЕ, ЩО РОБИТЬ НАС НАМИ</a:t>
            </a:r>
            <a:endParaRPr b="1" sz="32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2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ЗАХОПЛЕННЯМОТИВАЦІЯЦІЛІПЕРЕЖИТИЙДОСВІДПРИГОДИДРУЗІЕМОЦІЇРИСИХАРАКТЕРУВПОДОБАННЯ</a:t>
            </a:r>
            <a:endParaRPr b="1" sz="32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 rotWithShape="1">
          <a:blip r:embed="rId3">
            <a:alphaModFix/>
          </a:blip>
          <a:srcRect b="9006" l="5027" r="16534" t="91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4264819" y="1280325"/>
            <a:ext cx="4290600" cy="3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4500">
                <a:solidFill>
                  <a:srgbClr val="FFFFFF"/>
                </a:solidFill>
                <a:highlight>
                  <a:srgbClr val="F1C232"/>
                </a:highlight>
                <a:latin typeface="Comfortaa"/>
                <a:ea typeface="Comfortaa"/>
                <a:cs typeface="Comfortaa"/>
                <a:sym typeface="Comfortaa"/>
              </a:rPr>
              <a:t>М’ЯКІ-ЦЕ ЯКІ</a:t>
            </a:r>
            <a:endParaRPr b="1" sz="45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900">
                <a:solidFill>
                  <a:schemeClr val="dk1"/>
                </a:solidFill>
              </a:rPr>
              <a:t>Soft Skills – це хороші манери і риси особистості, необхідні для взаємодії з іншими людьми і побудови з цими людьми хороших відносин</a:t>
            </a:r>
            <a:r>
              <a:rPr lang="uk" sz="1900">
                <a:solidFill>
                  <a:schemeClr val="dk1"/>
                </a:solidFill>
              </a:rPr>
              <a:t>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FFFFFF"/>
              </a:solidFill>
              <a:highlight>
                <a:srgbClr val="F1C232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 rotWithShape="1">
          <a:blip r:embed="rId5">
            <a:alphaModFix/>
          </a:blip>
          <a:srcRect b="18194" l="37579" r="35389" t="33887"/>
          <a:stretch/>
        </p:blipFill>
        <p:spPr>
          <a:xfrm>
            <a:off x="207169" y="646416"/>
            <a:ext cx="4057651" cy="4045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08074"/>
            <a:ext cx="9144000" cy="481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